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1"/>
  </p:notesMasterIdLst>
  <p:sldIdLst>
    <p:sldId id="256" r:id="rId2"/>
    <p:sldId id="374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301" r:id="rId17"/>
    <p:sldId id="299" r:id="rId18"/>
    <p:sldId id="300" r:id="rId19"/>
    <p:sldId id="303" r:id="rId20"/>
    <p:sldId id="304" r:id="rId21"/>
    <p:sldId id="305" r:id="rId22"/>
    <p:sldId id="306" r:id="rId23"/>
    <p:sldId id="308" r:id="rId24"/>
    <p:sldId id="307" r:id="rId25"/>
    <p:sldId id="309" r:id="rId26"/>
    <p:sldId id="310" r:id="rId27"/>
    <p:sldId id="311" r:id="rId28"/>
    <p:sldId id="324" r:id="rId29"/>
    <p:sldId id="41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29"/>
    <p:restoredTop sz="83068"/>
  </p:normalViewPr>
  <p:slideViewPr>
    <p:cSldViewPr snapToGrid="0">
      <p:cViewPr varScale="1">
        <p:scale>
          <a:sx n="129" d="100"/>
          <a:sy n="129" d="100"/>
        </p:scale>
        <p:origin x="24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15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22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hexed.it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693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23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11/27/23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crouser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exed.i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Working with Files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3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781DE-9D9B-114E-9474-ABAA63F88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b="1" dirty="0"/>
              <a:t>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62745-9C62-054D-BC13-8EC1AFA5E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Containers of </a:t>
            </a:r>
            <a:r>
              <a:rPr lang="en-US" b="1" dirty="0"/>
              <a:t>bits</a:t>
            </a:r>
            <a:r>
              <a:rPr lang="en-US" dirty="0"/>
              <a:t>, organized into </a:t>
            </a:r>
            <a:r>
              <a:rPr lang="en-US" b="1" dirty="0"/>
              <a:t>bytes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Could represent text, images, music, movies, programs, applications, list of files (folders)… but underneath, they’re all the same: 0s and 1s</a:t>
            </a:r>
          </a:p>
          <a:p>
            <a:r>
              <a:rPr lang="en-US" dirty="0"/>
              <a:t>We’ll start by playing with text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2D7EC-B477-4F4B-9895-16D7BCE4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841" y="2319563"/>
            <a:ext cx="4168321" cy="174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51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2E77A-674D-AD42-922F-1A19CA65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</a:t>
            </a:r>
            <a:r>
              <a:rPr lang="en-US" dirty="0"/>
              <a:t>: looking inside a text file</a:t>
            </a:r>
          </a:p>
        </p:txBody>
      </p:sp>
      <p:pic>
        <p:nvPicPr>
          <p:cNvPr id="5" name="Content Placeholder 4">
            <a:hlinkClick r:id="rId3"/>
            <a:extLst>
              <a:ext uri="{FF2B5EF4-FFF2-40B4-BE49-F238E27FC236}">
                <a16:creationId xmlns:a16="http://schemas.microsoft.com/office/drawing/2014/main" id="{0FB52474-40BE-664C-9E1D-93EA6EEB1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00401" y="781878"/>
            <a:ext cx="8848932" cy="5638800"/>
          </a:xfrm>
        </p:spPr>
      </p:pic>
    </p:spTree>
    <p:extLst>
      <p:ext uri="{BB962C8B-B14F-4D97-AF65-F5344CB8AC3E}">
        <p14:creationId xmlns:p14="http://schemas.microsoft.com/office/powerpoint/2010/main" val="600819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In order to bring data stored in a text file into a Python program, we need to </a:t>
            </a:r>
            <a:r>
              <a:rPr lang="en-US" b="1" dirty="0"/>
              <a:t>read</a:t>
            </a:r>
            <a:r>
              <a:rPr lang="en-US" dirty="0"/>
              <a:t> it: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C92F1C-227B-4A49-98EF-E907D69AA3A2}"/>
              </a:ext>
            </a:extLst>
          </p:cNvPr>
          <p:cNvGrpSpPr/>
          <p:nvPr/>
        </p:nvGrpSpPr>
        <p:grpSpPr>
          <a:xfrm>
            <a:off x="4305156" y="1885600"/>
            <a:ext cx="6443423" cy="3983802"/>
            <a:chOff x="1350289" y="2481948"/>
            <a:chExt cx="6443423" cy="39838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08696C-6E4B-DF4F-98EB-322DB5D5E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506"/>
            <a:stretch/>
          </p:blipFill>
          <p:spPr>
            <a:xfrm>
              <a:off x="1350289" y="2481948"/>
              <a:ext cx="6443423" cy="31724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78B886-9446-E44C-8A19-8515E5D805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1450"/>
            <a:stretch/>
          </p:blipFill>
          <p:spPr>
            <a:xfrm>
              <a:off x="1350289" y="5653983"/>
              <a:ext cx="6443423" cy="8117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0944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8A4577-7272-CB4C-B5BB-7D7BAE30E696}"/>
              </a:ext>
            </a:extLst>
          </p:cNvPr>
          <p:cNvGrpSpPr/>
          <p:nvPr/>
        </p:nvGrpSpPr>
        <p:grpSpPr>
          <a:xfrm>
            <a:off x="4156438" y="1885601"/>
            <a:ext cx="6443423" cy="3983802"/>
            <a:chOff x="1350289" y="2481948"/>
            <a:chExt cx="6443423" cy="398380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130DF7B-2404-514F-82B7-C709AD7D70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alphaModFix amt="50000"/>
            </a:blip>
            <a:srcRect b="27506"/>
            <a:stretch/>
          </p:blipFill>
          <p:spPr>
            <a:xfrm>
              <a:off x="1350289" y="2481948"/>
              <a:ext cx="6443423" cy="317240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3239B3E-673C-A646-9E5E-3921B093E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alphaModFix amt="50000"/>
            </a:blip>
            <a:srcRect t="81450"/>
            <a:stretch/>
          </p:blipFill>
          <p:spPr>
            <a:xfrm>
              <a:off x="1350289" y="5653983"/>
              <a:ext cx="6443423" cy="81176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In order to bring data stored in a text file into a Python program, we need to </a:t>
            </a:r>
            <a:r>
              <a:rPr lang="en-US" b="1" dirty="0"/>
              <a:t>read</a:t>
            </a:r>
            <a:r>
              <a:rPr lang="en-US" dirty="0"/>
              <a:t> it: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8696C-6E4B-DF4F-98EB-322DB5D5EF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6144" y="2974507"/>
            <a:ext cx="383504" cy="31534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015ED2A-2AF0-D44E-AAC4-A2EBBBFCC292}"/>
              </a:ext>
            </a:extLst>
          </p:cNvPr>
          <p:cNvGrpSpPr/>
          <p:nvPr/>
        </p:nvGrpSpPr>
        <p:grpSpPr>
          <a:xfrm>
            <a:off x="7707914" y="2328176"/>
            <a:ext cx="2007831" cy="1401555"/>
            <a:chOff x="2202577" y="3567376"/>
            <a:chExt cx="2007831" cy="14015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D61E14-9E5F-4D41-BAF3-387C159CFE18}"/>
                </a:ext>
              </a:extLst>
            </p:cNvPr>
            <p:cNvSpPr txBox="1"/>
            <p:nvPr/>
          </p:nvSpPr>
          <p:spPr>
            <a:xfrm>
              <a:off x="2602274" y="3567376"/>
              <a:ext cx="16081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“r” stands for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READ-MODE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BA02593A-3194-DF49-B34F-7D346B8B64DE}"/>
                </a:ext>
              </a:extLst>
            </p:cNvPr>
            <p:cNvSpPr/>
            <p:nvPr/>
          </p:nvSpPr>
          <p:spPr>
            <a:xfrm rot="900000" flipH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7493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E1ADBFA-C5D3-7A43-B5A6-7D50656A1C3F}"/>
              </a:ext>
            </a:extLst>
          </p:cNvPr>
          <p:cNvGrpSpPr/>
          <p:nvPr/>
        </p:nvGrpSpPr>
        <p:grpSpPr>
          <a:xfrm>
            <a:off x="4365159" y="2010090"/>
            <a:ext cx="6443423" cy="3983802"/>
            <a:chOff x="1350289" y="2481948"/>
            <a:chExt cx="6443423" cy="398380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1CB61A3-25ED-2746-B58B-0E343F5E7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7506"/>
            <a:stretch/>
          </p:blipFill>
          <p:spPr>
            <a:xfrm>
              <a:off x="1350289" y="2481948"/>
              <a:ext cx="6443423" cy="31724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A64702-E48F-F049-8F73-666419574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450"/>
            <a:stretch/>
          </p:blipFill>
          <p:spPr>
            <a:xfrm>
              <a:off x="1350289" y="5653983"/>
              <a:ext cx="6443423" cy="81176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In order to bring data stored in a text file into a Python program, we need to </a:t>
            </a:r>
            <a:r>
              <a:rPr lang="en-US" b="1" dirty="0"/>
              <a:t>read</a:t>
            </a:r>
            <a:r>
              <a:rPr lang="en-US" dirty="0"/>
              <a:t> it: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8696C-6E4B-DF4F-98EB-322DB5D5EF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2998" y="3163331"/>
            <a:ext cx="2251742" cy="23308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015ED2A-2AF0-D44E-AAC4-A2EBBBFCC292}"/>
              </a:ext>
            </a:extLst>
          </p:cNvPr>
          <p:cNvGrpSpPr/>
          <p:nvPr/>
        </p:nvGrpSpPr>
        <p:grpSpPr>
          <a:xfrm>
            <a:off x="6225976" y="2351933"/>
            <a:ext cx="2754463" cy="1512175"/>
            <a:chOff x="2202577" y="3456756"/>
            <a:chExt cx="2754463" cy="15121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D61E14-9E5F-4D41-BAF3-387C159CFE18}"/>
                </a:ext>
              </a:extLst>
            </p:cNvPr>
            <p:cNvSpPr txBox="1"/>
            <p:nvPr/>
          </p:nvSpPr>
          <p:spPr>
            <a:xfrm>
              <a:off x="2617937" y="3456756"/>
              <a:ext cx="23391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 with email or texts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opening != reading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BA02593A-3194-DF49-B34F-7D346B8B64DE}"/>
                </a:ext>
              </a:extLst>
            </p:cNvPr>
            <p:cNvSpPr/>
            <p:nvPr/>
          </p:nvSpPr>
          <p:spPr>
            <a:xfrm rot="900000" flipH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69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86E75B9-8C76-B64C-8BA6-BB99987E380F}"/>
              </a:ext>
            </a:extLst>
          </p:cNvPr>
          <p:cNvGrpSpPr/>
          <p:nvPr/>
        </p:nvGrpSpPr>
        <p:grpSpPr>
          <a:xfrm>
            <a:off x="4504307" y="2000946"/>
            <a:ext cx="6443423" cy="3983802"/>
            <a:chOff x="1350289" y="2481948"/>
            <a:chExt cx="6443423" cy="398380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0E35FCE-1D89-6D4A-8EEA-4EFAB3E59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7506"/>
            <a:stretch/>
          </p:blipFill>
          <p:spPr>
            <a:xfrm>
              <a:off x="1350289" y="2481948"/>
              <a:ext cx="6443423" cy="31724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A0FB653-869F-8840-80BF-554952C2B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450"/>
            <a:stretch/>
          </p:blipFill>
          <p:spPr>
            <a:xfrm>
              <a:off x="1350289" y="5653983"/>
              <a:ext cx="6443423" cy="81176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In order to bring data stored in a text file into a Python program, we need to </a:t>
            </a:r>
            <a:r>
              <a:rPr lang="en-US" b="1" dirty="0"/>
              <a:t>read</a:t>
            </a:r>
            <a:r>
              <a:rPr lang="en-US" dirty="0"/>
              <a:t> it: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8696C-6E4B-DF4F-98EB-322DB5D5EF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2147" y="3849774"/>
            <a:ext cx="1217183" cy="24600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015ED2A-2AF0-D44E-AAC4-A2EBBBFCC292}"/>
              </a:ext>
            </a:extLst>
          </p:cNvPr>
          <p:cNvGrpSpPr/>
          <p:nvPr/>
        </p:nvGrpSpPr>
        <p:grpSpPr>
          <a:xfrm>
            <a:off x="6939747" y="3429652"/>
            <a:ext cx="3040146" cy="1834014"/>
            <a:chOff x="2202577" y="3708256"/>
            <a:chExt cx="3040146" cy="18340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D61E14-9E5F-4D41-BAF3-387C159CFE18}"/>
                </a:ext>
              </a:extLst>
            </p:cNvPr>
            <p:cNvSpPr txBox="1"/>
            <p:nvPr/>
          </p:nvSpPr>
          <p:spPr>
            <a:xfrm>
              <a:off x="2592639" y="4618940"/>
              <a:ext cx="265008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file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 now an 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 a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.read()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that returns a string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BA02593A-3194-DF49-B34F-7D346B8B64DE}"/>
                </a:ext>
              </a:extLst>
            </p:cNvPr>
            <p:cNvSpPr/>
            <p:nvPr/>
          </p:nvSpPr>
          <p:spPr>
            <a:xfrm rot="20700000" flipH="1" flipV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339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653C87D-5041-3545-961D-F144C9021A74}"/>
              </a:ext>
            </a:extLst>
          </p:cNvPr>
          <p:cNvGrpSpPr/>
          <p:nvPr/>
        </p:nvGrpSpPr>
        <p:grpSpPr>
          <a:xfrm>
            <a:off x="4335340" y="2000946"/>
            <a:ext cx="6443423" cy="3983802"/>
            <a:chOff x="1350289" y="2481948"/>
            <a:chExt cx="6443423" cy="39838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10742C-B7C2-EA44-AD78-BAE3F26B8A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7506"/>
            <a:stretch/>
          </p:blipFill>
          <p:spPr>
            <a:xfrm>
              <a:off x="1350289" y="2481948"/>
              <a:ext cx="6443423" cy="317240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18C8C85-E38C-9C4E-B823-C2643C06D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450"/>
            <a:stretch/>
          </p:blipFill>
          <p:spPr>
            <a:xfrm>
              <a:off x="1350289" y="5653983"/>
              <a:ext cx="6443423" cy="81176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In order to bring data stored in a text file into a Python program, we need to </a:t>
            </a:r>
            <a:r>
              <a:rPr lang="en-US" b="1" dirty="0"/>
              <a:t>read</a:t>
            </a:r>
            <a:r>
              <a:rPr lang="en-US" dirty="0"/>
              <a:t> it: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8696C-6E4B-DF4F-98EB-322DB5D5EF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3180" y="3858918"/>
            <a:ext cx="1217183" cy="24600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015ED2A-2AF0-D44E-AAC4-A2EBBBFCC292}"/>
              </a:ext>
            </a:extLst>
          </p:cNvPr>
          <p:cNvGrpSpPr/>
          <p:nvPr/>
        </p:nvGrpSpPr>
        <p:grpSpPr>
          <a:xfrm>
            <a:off x="6770781" y="3429652"/>
            <a:ext cx="3344013" cy="1572750"/>
            <a:chOff x="2202577" y="3708256"/>
            <a:chExt cx="3344013" cy="15727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D61E14-9E5F-4D41-BAF3-387C159CFE18}"/>
                </a:ext>
              </a:extLst>
            </p:cNvPr>
            <p:cNvSpPr txBox="1"/>
            <p:nvPr/>
          </p:nvSpPr>
          <p:spPr>
            <a:xfrm>
              <a:off x="2386750" y="4357676"/>
              <a:ext cx="315984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also has a</a:t>
              </a:r>
              <a:endParaRPr lang="en-US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</a:t>
              </a:r>
              <a:r>
                <a:rPr lang="en-US" b="1" dirty="0" err="1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readlines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()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that returns a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list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strings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BA02593A-3194-DF49-B34F-7D346B8B64DE}"/>
                </a:ext>
              </a:extLst>
            </p:cNvPr>
            <p:cNvSpPr/>
            <p:nvPr/>
          </p:nvSpPr>
          <p:spPr>
            <a:xfrm rot="20700000" flipH="1" flipV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515448D-827A-474F-8A9D-4948AB9449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9220" y="3890004"/>
            <a:ext cx="1719072" cy="21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08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A73CB39-18DA-9F41-BE84-5DC16BAEA18D}"/>
              </a:ext>
            </a:extLst>
          </p:cNvPr>
          <p:cNvGrpSpPr/>
          <p:nvPr/>
        </p:nvGrpSpPr>
        <p:grpSpPr>
          <a:xfrm>
            <a:off x="4573882" y="1840306"/>
            <a:ext cx="6443423" cy="3983802"/>
            <a:chOff x="1350289" y="2481948"/>
            <a:chExt cx="6443423" cy="398380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D471E45-2E32-0F45-BFBA-972A267663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7506"/>
            <a:stretch/>
          </p:blipFill>
          <p:spPr>
            <a:xfrm>
              <a:off x="1350289" y="2481948"/>
              <a:ext cx="6443423" cy="31724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4CDDFAD-73E6-B74C-A76E-27CC18560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450"/>
            <a:stretch/>
          </p:blipFill>
          <p:spPr>
            <a:xfrm>
              <a:off x="1350289" y="5653983"/>
              <a:ext cx="6443423" cy="81176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In order to bring data stored in a text file into a Python program, we need to </a:t>
            </a:r>
            <a:r>
              <a:rPr lang="en-US" b="1" dirty="0"/>
              <a:t>read</a:t>
            </a:r>
            <a:r>
              <a:rPr lang="en-US" dirty="0"/>
              <a:t> it: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8696C-6E4B-DF4F-98EB-322DB5D5EF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7695" y="4690586"/>
            <a:ext cx="1302488" cy="21796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015ED2A-2AF0-D44E-AAC4-A2EBBBFCC292}"/>
              </a:ext>
            </a:extLst>
          </p:cNvPr>
          <p:cNvGrpSpPr/>
          <p:nvPr/>
        </p:nvGrpSpPr>
        <p:grpSpPr>
          <a:xfrm>
            <a:off x="6152882" y="4387998"/>
            <a:ext cx="4439740" cy="1605894"/>
            <a:chOff x="1263841" y="4827242"/>
            <a:chExt cx="4439740" cy="16058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D61E14-9E5F-4D41-BAF3-387C159CFE18}"/>
                </a:ext>
              </a:extLst>
            </p:cNvPr>
            <p:cNvSpPr txBox="1"/>
            <p:nvPr/>
          </p:nvSpPr>
          <p:spPr>
            <a:xfrm>
              <a:off x="1604382" y="5786805"/>
              <a:ext cx="40991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after you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.read()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or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</a:t>
              </a:r>
              <a:r>
                <a:rPr lang="en-US" b="1" dirty="0" err="1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readlines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()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file, remember to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.close()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BA02593A-3194-DF49-B34F-7D346B8B64DE}"/>
                </a:ext>
              </a:extLst>
            </p:cNvPr>
            <p:cNvSpPr/>
            <p:nvPr/>
          </p:nvSpPr>
          <p:spPr>
            <a:xfrm flipH="1" flipV="1">
              <a:off x="1263841" y="4827242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473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4052-DF30-1C4F-963E-7CDB4F5B1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 for </a:t>
            </a:r>
            <a:r>
              <a:rPr lang="en-US" b="1" dirty="0"/>
              <a:t>reading</a:t>
            </a:r>
            <a:r>
              <a:rPr lang="en-US" dirty="0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04B0-514F-A243-B93C-74E001C64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Three-step process: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>
                <a:latin typeface="Courier" pitchFamily="2" charset="0"/>
              </a:rPr>
              <a:t>.open()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>
                <a:latin typeface="Courier" pitchFamily="2" charset="0"/>
              </a:rPr>
              <a:t>.read()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.</a:t>
            </a:r>
            <a:r>
              <a:rPr lang="en-US" b="1" dirty="0" err="1">
                <a:latin typeface="Courier" pitchFamily="2" charset="0"/>
              </a:rPr>
              <a:t>readlines</a:t>
            </a:r>
            <a:r>
              <a:rPr lang="en-US" b="1" dirty="0">
                <a:latin typeface="Courier" pitchFamily="2" charset="0"/>
              </a:rPr>
              <a:t>()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>
                <a:latin typeface="Courier" pitchFamily="2" charset="0"/>
              </a:rPr>
              <a:t>.close()</a:t>
            </a:r>
          </a:p>
          <a:p>
            <a:r>
              <a:rPr lang="en-US" dirty="0"/>
              <a:t>All three steps, always in that order</a:t>
            </a:r>
          </a:p>
          <a:p>
            <a:r>
              <a:rPr lang="en-US" dirty="0"/>
              <a:t>If you want to </a:t>
            </a:r>
            <a:r>
              <a:rPr lang="en-US" b="1" dirty="0">
                <a:latin typeface="Courier" pitchFamily="2" charset="0"/>
              </a:rPr>
              <a:t>.read()</a:t>
            </a:r>
            <a:r>
              <a:rPr lang="en-US" dirty="0"/>
              <a:t> a file multiple times, you have to repeat the whole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59427-930F-2C4A-B70A-27BADD437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7061" y="3775454"/>
            <a:ext cx="4041322" cy="131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25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The process looks very similar when we want to </a:t>
            </a:r>
            <a:r>
              <a:rPr lang="en-US" b="1" dirty="0"/>
              <a:t>write</a:t>
            </a:r>
            <a:r>
              <a:rPr lang="en-US" dirty="0"/>
              <a:t> data to a file: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AF7DC7-F658-A846-BB09-303D9A4DF4E9}"/>
              </a:ext>
            </a:extLst>
          </p:cNvPr>
          <p:cNvGrpSpPr/>
          <p:nvPr/>
        </p:nvGrpSpPr>
        <p:grpSpPr>
          <a:xfrm>
            <a:off x="4428168" y="1774239"/>
            <a:ext cx="6197399" cy="3950781"/>
            <a:chOff x="1473301" y="2481944"/>
            <a:chExt cx="6197399" cy="3950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9E4B8DE-6BCE-7D44-BC84-1B2E33505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04201C-4E22-DE40-A5B1-38865EBCC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1701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is a file</a:t>
            </a:r>
          </a:p>
          <a:p>
            <a:r>
              <a:rPr lang="en-US" sz="2400" dirty="0"/>
              <a:t>Read data in </a:t>
            </a:r>
          </a:p>
          <a:p>
            <a:r>
              <a:rPr lang="en-US" sz="2400" dirty="0"/>
              <a:t>Writing data out </a:t>
            </a:r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6142727-52F3-9D4D-B931-36ABEB5742C9}"/>
              </a:ext>
            </a:extLst>
          </p:cNvPr>
          <p:cNvGrpSpPr/>
          <p:nvPr/>
        </p:nvGrpSpPr>
        <p:grpSpPr>
          <a:xfrm>
            <a:off x="4617380" y="2043111"/>
            <a:ext cx="6197399" cy="3950781"/>
            <a:chOff x="1473301" y="2481944"/>
            <a:chExt cx="6197399" cy="395078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9CC4492-767F-CF46-BDE4-6FAC61BB5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844FAA8-8D97-7742-B38E-39F533BA83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The process looks very similar when we want to </a:t>
            </a:r>
            <a:r>
              <a:rPr lang="en-US" b="1" dirty="0"/>
              <a:t>write</a:t>
            </a:r>
            <a:r>
              <a:rPr lang="en-US" dirty="0"/>
              <a:t> data to a 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9164" y="3195015"/>
            <a:ext cx="2400301" cy="30133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8A38EBD-0348-7544-B0FC-6FBF951419BB}"/>
              </a:ext>
            </a:extLst>
          </p:cNvPr>
          <p:cNvGrpSpPr/>
          <p:nvPr/>
        </p:nvGrpSpPr>
        <p:grpSpPr>
          <a:xfrm>
            <a:off x="6355184" y="2332287"/>
            <a:ext cx="3038618" cy="1564845"/>
            <a:chOff x="2202577" y="3404086"/>
            <a:chExt cx="3038618" cy="15648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FF8BDE-210A-D441-AC58-E721E6DBC549}"/>
                </a:ext>
              </a:extLst>
            </p:cNvPr>
            <p:cNvSpPr txBox="1"/>
            <p:nvPr/>
          </p:nvSpPr>
          <p:spPr>
            <a:xfrm>
              <a:off x="2453252" y="3404086"/>
              <a:ext cx="27879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exactly the same function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.open()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 file</a:t>
              </a:r>
            </a:p>
          </p:txBody>
        </p:sp>
        <p:sp>
          <p:nvSpPr>
            <p:cNvPr id="15" name="Circular Arrow 14">
              <a:extLst>
                <a:ext uri="{FF2B5EF4-FFF2-40B4-BE49-F238E27FC236}">
                  <a16:creationId xmlns:a16="http://schemas.microsoft.com/office/drawing/2014/main" id="{F0011B36-DE51-C544-8266-20A7F804DFCB}"/>
                </a:ext>
              </a:extLst>
            </p:cNvPr>
            <p:cNvSpPr/>
            <p:nvPr/>
          </p:nvSpPr>
          <p:spPr>
            <a:xfrm rot="900000" flipH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4131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86A9A4F-1284-8C46-9ABC-DC569D34BAE6}"/>
              </a:ext>
            </a:extLst>
          </p:cNvPr>
          <p:cNvGrpSpPr/>
          <p:nvPr/>
        </p:nvGrpSpPr>
        <p:grpSpPr>
          <a:xfrm>
            <a:off x="4458354" y="2043111"/>
            <a:ext cx="6197399" cy="3950781"/>
            <a:chOff x="1473301" y="2481944"/>
            <a:chExt cx="6197399" cy="39507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AF67F9-9845-2C4B-A29B-8D76A4EA3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7E3EE9-C635-8945-ACDF-7649B14EDE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The process looks very similar when we want to </a:t>
            </a:r>
            <a:r>
              <a:rPr lang="en-US" b="1" dirty="0"/>
              <a:t>write</a:t>
            </a:r>
            <a:r>
              <a:rPr lang="en-US" dirty="0"/>
              <a:t> data to a 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9978" y="3195015"/>
            <a:ext cx="367175" cy="3013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4697AE-2D6E-D042-9346-5B57E7AD1735}"/>
              </a:ext>
            </a:extLst>
          </p:cNvPr>
          <p:cNvGrpSpPr/>
          <p:nvPr/>
        </p:nvGrpSpPr>
        <p:grpSpPr>
          <a:xfrm>
            <a:off x="8131746" y="2485689"/>
            <a:ext cx="2052716" cy="1401555"/>
            <a:chOff x="2202577" y="3567376"/>
            <a:chExt cx="2052716" cy="14015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F12CE3-C199-FB45-BB33-0DAAE027C0C0}"/>
                </a:ext>
              </a:extLst>
            </p:cNvPr>
            <p:cNvSpPr txBox="1"/>
            <p:nvPr/>
          </p:nvSpPr>
          <p:spPr>
            <a:xfrm>
              <a:off x="2557392" y="3567376"/>
              <a:ext cx="16979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“w” stands for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WRITE-MODE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CF6F27B3-9D61-6949-AFD6-0DFAEE6DC108}"/>
                </a:ext>
              </a:extLst>
            </p:cNvPr>
            <p:cNvSpPr/>
            <p:nvPr/>
          </p:nvSpPr>
          <p:spPr>
            <a:xfrm rot="900000" flipH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375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6D2ED46-B2AE-594F-8113-32F28790C780}"/>
              </a:ext>
            </a:extLst>
          </p:cNvPr>
          <p:cNvGrpSpPr/>
          <p:nvPr/>
        </p:nvGrpSpPr>
        <p:grpSpPr>
          <a:xfrm>
            <a:off x="4706832" y="2043111"/>
            <a:ext cx="6197399" cy="3950781"/>
            <a:chOff x="1473301" y="2481944"/>
            <a:chExt cx="6197399" cy="395078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A2BA694-C0C9-864B-8DE8-621867880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923B86-2DBC-7746-BA2C-74BC9CA65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The process looks very similar when we want to </a:t>
            </a:r>
            <a:r>
              <a:rPr lang="en-US" b="1" dirty="0"/>
              <a:t>write</a:t>
            </a:r>
            <a:r>
              <a:rPr lang="en-US" dirty="0"/>
              <a:t> data to a 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9543" y="4188412"/>
            <a:ext cx="1746607" cy="22458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B073654-149E-9143-A0B8-3A27D93652BD}"/>
              </a:ext>
            </a:extLst>
          </p:cNvPr>
          <p:cNvGrpSpPr/>
          <p:nvPr/>
        </p:nvGrpSpPr>
        <p:grpSpPr>
          <a:xfrm>
            <a:off x="6837958" y="3470070"/>
            <a:ext cx="3522346" cy="1641672"/>
            <a:chOff x="2119246" y="3428914"/>
            <a:chExt cx="3522346" cy="164167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AC9872-1FD0-5944-AD18-C18D72C5400A}"/>
                </a:ext>
              </a:extLst>
            </p:cNvPr>
            <p:cNvSpPr txBox="1"/>
            <p:nvPr/>
          </p:nvSpPr>
          <p:spPr>
            <a:xfrm>
              <a:off x="2853648" y="4147256"/>
              <a:ext cx="278794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file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 now an 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 a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.write()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that takes in a string</a:t>
              </a:r>
            </a:p>
          </p:txBody>
        </p:sp>
        <p:sp>
          <p:nvSpPr>
            <p:cNvPr id="15" name="Circular Arrow 14">
              <a:extLst>
                <a:ext uri="{FF2B5EF4-FFF2-40B4-BE49-F238E27FC236}">
                  <a16:creationId xmlns:a16="http://schemas.microsoft.com/office/drawing/2014/main" id="{B78EE5BC-023F-7640-B620-D9A2F2B49C6D}"/>
                </a:ext>
              </a:extLst>
            </p:cNvPr>
            <p:cNvSpPr/>
            <p:nvPr/>
          </p:nvSpPr>
          <p:spPr>
            <a:xfrm rot="19138767" flipH="1" flipV="1">
              <a:off x="2119246" y="3428914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31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C60731D-1CCE-F944-8450-019CCF762EE6}"/>
              </a:ext>
            </a:extLst>
          </p:cNvPr>
          <p:cNvGrpSpPr/>
          <p:nvPr/>
        </p:nvGrpSpPr>
        <p:grpSpPr>
          <a:xfrm>
            <a:off x="4756526" y="1945232"/>
            <a:ext cx="6197399" cy="3950781"/>
            <a:chOff x="1473301" y="2481944"/>
            <a:chExt cx="6197399" cy="39507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CFC208D-CD36-1947-839A-279901B5E2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DCF258-2E91-EF48-BA86-9C1F5E0B7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The process looks very similar when we want to </a:t>
            </a:r>
            <a:r>
              <a:rPr lang="en-US" b="1" dirty="0"/>
              <a:t>write</a:t>
            </a:r>
            <a:r>
              <a:rPr lang="en-US" dirty="0"/>
              <a:t> data to a 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1144" y="4770894"/>
            <a:ext cx="1360982" cy="29117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B706C80-0CBE-AC4C-AEDE-E63E575583CA}"/>
              </a:ext>
            </a:extLst>
          </p:cNvPr>
          <p:cNvGrpSpPr/>
          <p:nvPr/>
        </p:nvGrpSpPr>
        <p:grpSpPr>
          <a:xfrm>
            <a:off x="6522314" y="4592200"/>
            <a:ext cx="4431610" cy="1542297"/>
            <a:chOff x="1655937" y="4926514"/>
            <a:chExt cx="4431610" cy="15422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21F0C1-CDE8-8745-8E5E-9BC74DFC7572}"/>
                </a:ext>
              </a:extLst>
            </p:cNvPr>
            <p:cNvSpPr txBox="1"/>
            <p:nvPr/>
          </p:nvSpPr>
          <p:spPr>
            <a:xfrm>
              <a:off x="1876137" y="5822480"/>
              <a:ext cx="42114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 before, after you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.write()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a file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remember  to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.close()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7FA0031B-FE30-FF48-9DE7-65E216B02ACE}"/>
                </a:ext>
              </a:extLst>
            </p:cNvPr>
            <p:cNvSpPr/>
            <p:nvPr/>
          </p:nvSpPr>
          <p:spPr>
            <a:xfrm rot="667459" flipH="1" flipV="1">
              <a:off x="1655937" y="4926514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6006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C802E68-94E2-BA4D-BDDA-FE98C299E1F9}"/>
              </a:ext>
            </a:extLst>
          </p:cNvPr>
          <p:cNvGrpSpPr/>
          <p:nvPr/>
        </p:nvGrpSpPr>
        <p:grpSpPr>
          <a:xfrm>
            <a:off x="4686954" y="1925353"/>
            <a:ext cx="6197399" cy="3950781"/>
            <a:chOff x="1473301" y="2481944"/>
            <a:chExt cx="6197399" cy="39507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8DCBEF-C760-3244-9889-21CEC7578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3C9BD0-D650-F149-8178-61AC34C86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Some quirks to be aware of when </a:t>
            </a:r>
            <a:r>
              <a:rPr lang="en-US" b="1" dirty="0"/>
              <a:t>writing</a:t>
            </a:r>
            <a:r>
              <a:rPr lang="en-US" dirty="0"/>
              <a:t> to files: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8754" y="3077257"/>
            <a:ext cx="1176907" cy="3013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4697AE-2D6E-D042-9346-5B57E7AD1735}"/>
              </a:ext>
            </a:extLst>
          </p:cNvPr>
          <p:cNvGrpSpPr/>
          <p:nvPr/>
        </p:nvGrpSpPr>
        <p:grpSpPr>
          <a:xfrm>
            <a:off x="7364300" y="2367931"/>
            <a:ext cx="3004836" cy="1401555"/>
            <a:chOff x="1549435" y="3567376"/>
            <a:chExt cx="3004836" cy="14015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F12CE3-C199-FB45-BB33-0DAAE027C0C0}"/>
                </a:ext>
              </a:extLst>
            </p:cNvPr>
            <p:cNvSpPr txBox="1"/>
            <p:nvPr/>
          </p:nvSpPr>
          <p:spPr>
            <a:xfrm>
              <a:off x="1997161" y="3567376"/>
              <a:ext cx="25571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this file 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doesn’t exist</a:t>
              </a:r>
              <a:endParaRPr lang="en-US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Python will create it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CF6F27B3-9D61-6949-AFD6-0DFAEE6DC108}"/>
                </a:ext>
              </a:extLst>
            </p:cNvPr>
            <p:cNvSpPr/>
            <p:nvPr/>
          </p:nvSpPr>
          <p:spPr>
            <a:xfrm rot="900000" flipH="1">
              <a:off x="1549435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908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0201DD1-D9E8-D743-8B6A-077AD12D413A}"/>
              </a:ext>
            </a:extLst>
          </p:cNvPr>
          <p:cNvGrpSpPr/>
          <p:nvPr/>
        </p:nvGrpSpPr>
        <p:grpSpPr>
          <a:xfrm>
            <a:off x="4557746" y="1885598"/>
            <a:ext cx="6197399" cy="3950781"/>
            <a:chOff x="1473301" y="2481944"/>
            <a:chExt cx="6197399" cy="39507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48B552-B729-2948-B28A-0F2C46E07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D47FC56-6345-FC46-AEDD-7CE2D8AAFA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Some quirks to be aware of when </a:t>
            </a:r>
            <a:r>
              <a:rPr lang="en-US" b="1" dirty="0"/>
              <a:t>writing</a:t>
            </a:r>
            <a:r>
              <a:rPr lang="en-US" dirty="0"/>
              <a:t> to files: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9546" y="3037502"/>
            <a:ext cx="1176907" cy="3013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4697AE-2D6E-D042-9346-5B57E7AD1735}"/>
              </a:ext>
            </a:extLst>
          </p:cNvPr>
          <p:cNvGrpSpPr/>
          <p:nvPr/>
        </p:nvGrpSpPr>
        <p:grpSpPr>
          <a:xfrm>
            <a:off x="7235093" y="2328176"/>
            <a:ext cx="2959953" cy="1401555"/>
            <a:chOff x="1549435" y="3567376"/>
            <a:chExt cx="2959953" cy="14015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F12CE3-C199-FB45-BB33-0DAAE027C0C0}"/>
                </a:ext>
              </a:extLst>
            </p:cNvPr>
            <p:cNvSpPr txBox="1"/>
            <p:nvPr/>
          </p:nvSpPr>
          <p:spPr>
            <a:xfrm>
              <a:off x="2042045" y="3567376"/>
              <a:ext cx="24673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this file 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does exist</a:t>
              </a:r>
              <a:endParaRPr lang="en-US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Python will overwrite it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CF6F27B3-9D61-6949-AFD6-0DFAEE6DC108}"/>
                </a:ext>
              </a:extLst>
            </p:cNvPr>
            <p:cNvSpPr/>
            <p:nvPr/>
          </p:nvSpPr>
          <p:spPr>
            <a:xfrm rot="900000" flipH="1">
              <a:off x="1549435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4695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272DAB0-D7D5-9144-9AA1-B357E32681E5}"/>
              </a:ext>
            </a:extLst>
          </p:cNvPr>
          <p:cNvGrpSpPr/>
          <p:nvPr/>
        </p:nvGrpSpPr>
        <p:grpSpPr>
          <a:xfrm>
            <a:off x="4418598" y="2283162"/>
            <a:ext cx="6197399" cy="3950781"/>
            <a:chOff x="1473301" y="2481944"/>
            <a:chExt cx="6197399" cy="39507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173D36-8EED-834B-B89F-33D1150505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746F1B5-D4AE-FC49-AFCF-2FFB8FF3E7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Some quirks to be aware of when </a:t>
            </a:r>
            <a:r>
              <a:rPr lang="en-US" b="1" dirty="0"/>
              <a:t>writing</a:t>
            </a:r>
            <a:r>
              <a:rPr lang="en-US" dirty="0"/>
              <a:t> to files: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0221" y="3372070"/>
            <a:ext cx="366376" cy="36433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4697AE-2D6E-D042-9346-5B57E7AD1735}"/>
              </a:ext>
            </a:extLst>
          </p:cNvPr>
          <p:cNvGrpSpPr/>
          <p:nvPr/>
        </p:nvGrpSpPr>
        <p:grpSpPr>
          <a:xfrm>
            <a:off x="8007283" y="1909308"/>
            <a:ext cx="2544287" cy="2217987"/>
            <a:chOff x="2117869" y="2750944"/>
            <a:chExt cx="2544287" cy="22179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F12CE3-C199-FB45-BB33-0DAAE027C0C0}"/>
                </a:ext>
              </a:extLst>
            </p:cNvPr>
            <p:cNvSpPr txBox="1"/>
            <p:nvPr/>
          </p:nvSpPr>
          <p:spPr>
            <a:xfrm>
              <a:off x="2117869" y="2750944"/>
              <a:ext cx="2544287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want to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to an existing file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instead of overwrite it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“a” stands for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APPEND-MODE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CF6F27B3-9D61-6949-AFD6-0DFAEE6DC108}"/>
                </a:ext>
              </a:extLst>
            </p:cNvPr>
            <p:cNvSpPr/>
            <p:nvPr/>
          </p:nvSpPr>
          <p:spPr>
            <a:xfrm rot="900000" flipH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0013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4052-DF30-1C4F-963E-7CDB4F5B1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 for </a:t>
            </a:r>
            <a:r>
              <a:rPr lang="en-US" b="1" dirty="0"/>
              <a:t>writing</a:t>
            </a:r>
            <a:r>
              <a:rPr lang="en-US" dirty="0"/>
              <a:t> to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04B0-514F-A243-B93C-74E001C64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Three-step process: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>
                <a:latin typeface="Courier" pitchFamily="2" charset="0"/>
              </a:rPr>
              <a:t>.open()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>
                <a:latin typeface="Courier" pitchFamily="2" charset="0"/>
              </a:rPr>
              <a:t>.write()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>
                <a:latin typeface="Courier" pitchFamily="2" charset="0"/>
              </a:rPr>
              <a:t>.close()</a:t>
            </a:r>
          </a:p>
          <a:p>
            <a:r>
              <a:rPr lang="en-US" dirty="0"/>
              <a:t>Unlike </a:t>
            </a:r>
            <a:r>
              <a:rPr lang="en-US" b="1" dirty="0">
                <a:latin typeface="Courier" pitchFamily="2" charset="0"/>
              </a:rPr>
              <a:t>.read()</a:t>
            </a:r>
            <a:r>
              <a:rPr lang="en-US" dirty="0"/>
              <a:t>, you can </a:t>
            </a:r>
            <a:r>
              <a:rPr lang="en-US" b="1" dirty="0">
                <a:latin typeface="Courier" pitchFamily="2" charset="0"/>
              </a:rPr>
              <a:t>.write()</a:t>
            </a:r>
            <a:r>
              <a:rPr lang="en-US" dirty="0"/>
              <a:t> to an </a:t>
            </a:r>
            <a:r>
              <a:rPr lang="en-US" b="1" dirty="0">
                <a:latin typeface="Courier" pitchFamily="2" charset="0"/>
              </a:rPr>
              <a:t>.open()</a:t>
            </a:r>
            <a:r>
              <a:rPr lang="en-US" dirty="0"/>
              <a:t> file as many times as you want (appending each time)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want a new line, you have to add it yourself! (</a:t>
            </a:r>
            <a:r>
              <a:rPr lang="en-US" b="1" dirty="0">
                <a:latin typeface="Courier" pitchFamily="2" charset="0"/>
              </a:rPr>
              <a:t>\n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59427-930F-2C4A-B70A-27BADD437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789" y="3110946"/>
            <a:ext cx="4337866" cy="14532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C3FF29-E95E-D946-AF61-0DE57E55AF96}"/>
              </a:ext>
            </a:extLst>
          </p:cNvPr>
          <p:cNvSpPr/>
          <p:nvPr/>
        </p:nvSpPr>
        <p:spPr>
          <a:xfrm>
            <a:off x="8195288" y="3837566"/>
            <a:ext cx="277585" cy="353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65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7AB4B-A1C7-564A-B7C0-5EE97DB86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15-minute exercise: read and write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3E3AA-2F81-384B-8A5E-1E9B539DE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 the </a:t>
            </a:r>
            <a:r>
              <a:rPr lang="en-US" dirty="0" err="1"/>
              <a:t>files.py</a:t>
            </a:r>
            <a:r>
              <a:rPr lang="en-US" dirty="0"/>
              <a:t> demo on </a:t>
            </a:r>
            <a:r>
              <a:rPr lang="en-US" dirty="0" err="1"/>
              <a:t>repl.it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a program that: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reads the file </a:t>
            </a:r>
            <a:r>
              <a:rPr lang="en-US" b="1" dirty="0" err="1">
                <a:latin typeface="Courier" pitchFamily="2" charset="0"/>
              </a:rPr>
              <a:t>horizontal.txt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breaks it into individual words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and writes the words to a new file </a:t>
            </a:r>
            <a:r>
              <a:rPr lang="en-US" b="1" dirty="0" err="1">
                <a:latin typeface="Courier" pitchFamily="2" charset="0"/>
              </a:rPr>
              <a:t>vertical.txt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+mj-lt"/>
                <a:cs typeface="Arial" panose="020B0604020202020204" pitchFamily="34" charset="0"/>
              </a:rPr>
              <a:t>each one on its own line</a:t>
            </a:r>
            <a:endParaRPr lang="en-US" b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38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9E94-7AA8-FE43-AD37-E958A8CD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28198-C4E8-C941-82E3-D77FF64F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What did you come up with?</a:t>
            </a:r>
          </a:p>
        </p:txBody>
      </p:sp>
    </p:spTree>
    <p:extLst>
      <p:ext uri="{BB962C8B-B14F-4D97-AF65-F5344CB8AC3E}">
        <p14:creationId xmlns:p14="http://schemas.microsoft.com/office/powerpoint/2010/main" val="342961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FD9F-DD56-0A49-BB63-4FF86AED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does a hard drive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42A80-7773-5749-8A79-6A87130CB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4A6E4-83E5-0845-B490-983C55E624D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0791" y="377983"/>
            <a:ext cx="8123854" cy="609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41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1383-F23C-1D4C-84F8-00829A54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does a hard drive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17EB0-2997-0745-8E65-83F696CE9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6644" y="986028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1529544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1383-F23C-1D4C-84F8-00829A54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does a hard drive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17EB0-2997-0745-8E65-83F696CE9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974" y="986028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4179790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1383-F23C-1D4C-84F8-00829A54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does a hard drive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17EB0-2997-0745-8E65-83F696CE9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6278" y="986028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382282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1383-F23C-1D4C-84F8-00829A54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does a hard drive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17EB0-2997-0745-8E65-83F696CE9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7800" y="986028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4200494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1383-F23C-1D4C-84F8-00829A54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does a hard drive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17EB0-2997-0745-8E65-83F696CE9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7435" y="986028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337120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9E94-7AA8-FE43-AD37-E958A8CD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b="1" dirty="0"/>
              <a:t>file</a:t>
            </a:r>
            <a:r>
              <a:rPr lang="en-US" dirty="0"/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6A6478-2F4E-4D41-984A-EBC7E7346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82207" y="743488"/>
            <a:ext cx="9109793" cy="5660053"/>
          </a:xfrm>
        </p:spPr>
      </p:pic>
    </p:spTree>
    <p:extLst>
      <p:ext uri="{BB962C8B-B14F-4D97-AF65-F5344CB8AC3E}">
        <p14:creationId xmlns:p14="http://schemas.microsoft.com/office/powerpoint/2010/main" val="182958142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891</TotalTime>
  <Words>792</Words>
  <Application>Microsoft Macintosh PowerPoint</Application>
  <PresentationFormat>Widescreen</PresentationFormat>
  <Paragraphs>114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Corbel</vt:lpstr>
      <vt:lpstr>Courier</vt:lpstr>
      <vt:lpstr>Wingdings 2</vt:lpstr>
      <vt:lpstr>Frame</vt:lpstr>
      <vt:lpstr>Intro to Coding with Python– Working with Files</vt:lpstr>
      <vt:lpstr>Plan for Today</vt:lpstr>
      <vt:lpstr>RECAP: how does a hard drive work?</vt:lpstr>
      <vt:lpstr>RECAP: how does a hard drive work?</vt:lpstr>
      <vt:lpstr>RECAP: how does a hard drive work?</vt:lpstr>
      <vt:lpstr>RECAP: how does a hard drive work?</vt:lpstr>
      <vt:lpstr>RECAP: how does a hard drive work?</vt:lpstr>
      <vt:lpstr>RECAP: how does a hard drive work?</vt:lpstr>
      <vt:lpstr>What is a file?</vt:lpstr>
      <vt:lpstr>Working with files</vt:lpstr>
      <vt:lpstr>Demo: looking inside a text file</vt:lpstr>
      <vt:lpstr>Reading a text file</vt:lpstr>
      <vt:lpstr>Reading a text file</vt:lpstr>
      <vt:lpstr>Reading a text file</vt:lpstr>
      <vt:lpstr>Reading a text file</vt:lpstr>
      <vt:lpstr>Reading a text file</vt:lpstr>
      <vt:lpstr>Reading a text file</vt:lpstr>
      <vt:lpstr>Key points for reading files</vt:lpstr>
      <vt:lpstr>Writing data to a text file</vt:lpstr>
      <vt:lpstr>Writing data to a text file</vt:lpstr>
      <vt:lpstr>Writing data to a text file</vt:lpstr>
      <vt:lpstr>Writing data to a text file</vt:lpstr>
      <vt:lpstr>Writing data to a text file</vt:lpstr>
      <vt:lpstr>Writing data to a text file</vt:lpstr>
      <vt:lpstr>Writing data to a text file</vt:lpstr>
      <vt:lpstr>Writing data to a text file</vt:lpstr>
      <vt:lpstr>Key points for writing to files</vt:lpstr>
      <vt:lpstr>15-minute exercise: read and write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49</cp:revision>
  <dcterms:created xsi:type="dcterms:W3CDTF">2023-08-03T18:49:17Z</dcterms:created>
  <dcterms:modified xsi:type="dcterms:W3CDTF">2023-11-27T20:13:24Z</dcterms:modified>
</cp:coreProperties>
</file>